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9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1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499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20405DA4-BC01-4E16-ACDB-CC4EB54350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999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2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1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8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82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7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2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23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89210-6560-4876-BB01-D12B08F9E79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E587-ED2B-4DEC-98A1-57C7E3DD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image" Target="../media/image5.pn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658600" y="533400"/>
            <a:ext cx="16383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0000FF"/>
                </a:solidFill>
              </a:rPr>
              <a:t>CHÀO MỪNG QUÝ THẦY, CÔ VỀ DỰ GIỜ THĂM LỚP !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8133" y="1349219"/>
            <a:ext cx="550003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8000">
                  <a:solidFill>
                    <a:srgbClr val="D60093"/>
                  </a:solidFill>
                  <a:prstDash val="solid"/>
                  <a:miter lim="800000"/>
                </a:ln>
                <a:solidFill>
                  <a:srgbClr val="D60093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KHOA HỌC 5</a:t>
            </a:r>
            <a:endParaRPr lang="en-US" sz="6600" b="1" cap="none" spc="0" dirty="0">
              <a:ln w="18000">
                <a:solidFill>
                  <a:srgbClr val="D60093"/>
                </a:solidFill>
                <a:prstDash val="solid"/>
                <a:miter lim="800000"/>
              </a:ln>
              <a:solidFill>
                <a:srgbClr val="D60093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6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-3.30833 -3.33333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0" y="-38100"/>
            <a:ext cx="9144000" cy="6934200"/>
            <a:chOff x="0" y="-24"/>
            <a:chExt cx="5760" cy="4368"/>
          </a:xfrm>
        </p:grpSpPr>
        <p:pic>
          <p:nvPicPr>
            <p:cNvPr id="40964" name="Picture 4" descr="ttrtrtr1151380670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24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65" name="Picture 5" descr="ttrtrtr1151380670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04" y="2064"/>
              <a:ext cx="4320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66" name="Picture 6" descr="ttrtrtr1151380670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088" y="2088"/>
              <a:ext cx="432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67" name="Picture 7" descr="ttrtrtr1151380670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00"/>
              <a:ext cx="5760" cy="1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0977" name="WordArt 17"/>
          <p:cNvSpPr>
            <a:spLocks noChangeArrowheads="1" noChangeShapeType="1" noTextEdit="1"/>
          </p:cNvSpPr>
          <p:nvPr/>
        </p:nvSpPr>
        <p:spPr bwMode="auto">
          <a:xfrm>
            <a:off x="990600" y="1676400"/>
            <a:ext cx="7086600" cy="2438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noFill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hevron">
              <a:avLst>
                <a:gd name="adj" fmla="val 25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FF"/>
              </a:extrusionClr>
            </a:sp3d>
          </a:bodyPr>
          <a:lstStyle/>
          <a:p>
            <a:pPr algn="ctr"/>
            <a:r>
              <a:rPr lang="vi-VN" sz="2800" b="1" kern="10" dirty="0">
                <a:solidFill>
                  <a:srgbClr val="FF0000"/>
                </a:solidFill>
                <a:latin typeface="Times New Roman"/>
                <a:cs typeface="Times New Roman"/>
              </a:rPr>
              <a:t>CHÂN THÀNH CẢM ƠN QUÝ THẦY CÔ ĐÃ LẮNG NGHE</a:t>
            </a:r>
            <a:endParaRPr lang="en-US" sz="2800" b="1" kern="1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0978" name="Picture 18" descr="MOU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2286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9" name="Picture 19" descr="MOUS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57800" y="4114800"/>
            <a:ext cx="19812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6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7" grpId="0" animBg="1"/>
      <p:bldP spid="4097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304800"/>
            <a:ext cx="9144000" cy="5638800"/>
            <a:chOff x="86" y="34"/>
            <a:chExt cx="5530" cy="4150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240" y="1544"/>
              <a:ext cx="96" cy="264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5376" y="1536"/>
              <a:ext cx="96" cy="264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864" y="34"/>
              <a:ext cx="96" cy="168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4608" y="34"/>
              <a:ext cx="96" cy="168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 rot="-5400000">
              <a:off x="2724" y="-1956"/>
              <a:ext cx="96" cy="439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 rot="-5400000">
              <a:off x="2724" y="-900"/>
              <a:ext cx="96" cy="439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 rot="-5400000">
              <a:off x="2798" y="-1032"/>
              <a:ext cx="96" cy="552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 rot="-5400000">
              <a:off x="2813" y="1229"/>
              <a:ext cx="86" cy="5520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905000" y="1219200"/>
            <a:ext cx="510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CŨ </a:t>
            </a:r>
          </a:p>
        </p:txBody>
      </p:sp>
      <p:sp>
        <p:nvSpPr>
          <p:cNvPr id="7184" name="AutoShape 16"/>
          <p:cNvSpPr>
            <a:spLocks noChangeArrowheads="1"/>
          </p:cNvSpPr>
          <p:nvPr/>
        </p:nvSpPr>
        <p:spPr bwMode="auto">
          <a:xfrm>
            <a:off x="2133600" y="2743200"/>
            <a:ext cx="1219200" cy="1295400"/>
          </a:xfrm>
          <a:prstGeom prst="star24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7185" name="AutoShape 17"/>
          <p:cNvSpPr>
            <a:spLocks noChangeArrowheads="1"/>
          </p:cNvSpPr>
          <p:nvPr/>
        </p:nvSpPr>
        <p:spPr bwMode="auto">
          <a:xfrm>
            <a:off x="5867400" y="2743200"/>
            <a:ext cx="1219200" cy="1295400"/>
          </a:xfrm>
          <a:prstGeom prst="star24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Câu 2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609600" y="4038600"/>
            <a:ext cx="7467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  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609600" y="4807803"/>
            <a:ext cx="7848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1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5240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875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3" grpId="0"/>
      <p:bldP spid="7184" grpId="0" animBg="1"/>
      <p:bldP spid="7185" grpId="0" animBg="1"/>
      <p:bldP spid="7187" grpId="0"/>
      <p:bldP spid="71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09600" y="2133600"/>
            <a:ext cx="8001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tin 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16,17 SGK.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1066800" y="6096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TUỔI VỊ THÀNH NIÊN ĐẾN TUỔI GIÀ</a:t>
            </a:r>
          </a:p>
        </p:txBody>
      </p:sp>
      <p:graphicFrame>
        <p:nvGraphicFramePr>
          <p:cNvPr id="8266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191609"/>
              </p:ext>
            </p:extLst>
          </p:nvPr>
        </p:nvGraphicFramePr>
        <p:xfrm>
          <a:off x="533400" y="3657600"/>
          <a:ext cx="8001000" cy="2184400"/>
        </p:xfrm>
        <a:graphic>
          <a:graphicData uri="http://schemas.openxmlformats.org/drawingml/2006/table">
            <a:tbl>
              <a:tblPr/>
              <a:tblGrid>
                <a:gridCol w="3429000"/>
                <a:gridCol w="1447800"/>
                <a:gridCol w="31242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Đặc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nổi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bật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niên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trưởng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67" name="Rectangle 75"/>
          <p:cNvSpPr>
            <a:spLocks noChangeArrowheads="1"/>
          </p:cNvSpPr>
          <p:nvPr/>
        </p:nvSpPr>
        <p:spPr bwMode="auto">
          <a:xfrm>
            <a:off x="609600" y="1295400"/>
            <a:ext cx="54321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 động 1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: Thảo luận theo nhóm bàn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273" name="Text Box 81"/>
          <p:cNvSpPr txBox="1">
            <a:spLocks noChangeArrowheads="1"/>
          </p:cNvSpPr>
          <p:nvPr/>
        </p:nvSpPr>
        <p:spPr bwMode="auto">
          <a:xfrm>
            <a:off x="800100" y="665895"/>
            <a:ext cx="7620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bật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87622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8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8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72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/>
      <p:bldP spid="8267" grpId="0"/>
      <p:bldP spid="8273" grpId="0"/>
      <p:bldP spid="827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066800" y="228600"/>
            <a:ext cx="746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01436" y="856456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TỪ TUỔI VỊ THÀNH NIÊN ĐẾN TUỔI GIÀ</a:t>
            </a:r>
          </a:p>
        </p:txBody>
      </p:sp>
      <p:graphicFrame>
        <p:nvGraphicFramePr>
          <p:cNvPr id="21564" name="Group 60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52753600"/>
              </p:ext>
            </p:extLst>
          </p:nvPr>
        </p:nvGraphicFramePr>
        <p:xfrm>
          <a:off x="304800" y="1752600"/>
          <a:ext cx="8610600" cy="4576128"/>
        </p:xfrm>
        <a:graphic>
          <a:graphicData uri="http://schemas.openxmlformats.org/drawingml/2006/table">
            <a:tbl>
              <a:tblPr/>
              <a:tblGrid>
                <a:gridCol w="1295400"/>
                <a:gridCol w="1143000"/>
                <a:gridCol w="6172200"/>
              </a:tblGrid>
              <a:tr h="7112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Tranh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Đặc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nổi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bật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niên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chuyển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tiếp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con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lớn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Ở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triển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mạnh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mẽ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chất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thần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mối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hệ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bè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0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trưởng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 ;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trưởng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được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đánh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dấu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triển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mặt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74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già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Ở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dần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yếu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chức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giảm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dần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Tuy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nhiên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kéo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thọ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rèn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luyện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hoạt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hội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61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299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66800" y="0"/>
            <a:ext cx="746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66800" y="10668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TỪ TUỔI VỊ THÀNH NIÊN ĐẾN TUỔI GIÀ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533400" y="1905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533400" y="2438400"/>
            <a:ext cx="8077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luận.Trong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5659" name="Group 5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867609391"/>
              </p:ext>
            </p:extLst>
          </p:nvPr>
        </p:nvGraphicFramePr>
        <p:xfrm>
          <a:off x="609600" y="4191000"/>
          <a:ext cx="8008938" cy="1950720"/>
        </p:xfrm>
        <a:graphic>
          <a:graphicData uri="http://schemas.openxmlformats.org/drawingml/2006/table">
            <a:tbl>
              <a:tblPr/>
              <a:tblGrid>
                <a:gridCol w="3276600"/>
                <a:gridCol w="4732338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Giai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minh </a:t>
                      </a:r>
                      <a:r>
                        <a:rPr kumimoji="0" lang="en-US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họa</a:t>
                      </a: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niên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trưởng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già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180638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882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9" grpId="0"/>
      <p:bldP spid="256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990600" y="9906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TỪ TUỔI VỊ THÀNH NIÊN ĐẾN TUỔI GIÀ</a:t>
            </a:r>
          </a:p>
        </p:txBody>
      </p:sp>
      <p:pic>
        <p:nvPicPr>
          <p:cNvPr id="27654" name="Picture 6" descr="cu gia t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2819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Picture 8" descr="hoc-sinh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524000"/>
            <a:ext cx="29718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7" name="Picture 9" descr="thanh nien t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343400"/>
            <a:ext cx="2971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60" name="Picture 12" descr="cu gia danh cau l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524000"/>
            <a:ext cx="2819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04800" y="33528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Hình 1: 2 cụ già đang tập TD 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276600" y="32766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Hình 2: Các bạn HS lớp 6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6172200" y="32004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Hình 3: các cụ già đang đánh cầu lông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3200400" y="58674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Hình 5: Các chú đang chạy tập thể dục.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6248400" y="58674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Hình 6: một gia đình đang đi ngắm cảnh</a:t>
            </a:r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990600" y="0"/>
            <a:ext cx="746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Khoa học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670" name="Text Box 22"/>
          <p:cNvSpPr txBox="1">
            <a:spLocks noChangeArrowheads="1"/>
          </p:cNvSpPr>
          <p:nvPr/>
        </p:nvSpPr>
        <p:spPr bwMode="auto">
          <a:xfrm>
            <a:off x="990600" y="9906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TUỔI VỊ THÀNH NIÊN ĐẾN TUỔI GIÀ</a:t>
            </a:r>
          </a:p>
        </p:txBody>
      </p:sp>
      <p:grpSp>
        <p:nvGrpSpPr>
          <p:cNvPr id="27676" name="Group 28"/>
          <p:cNvGrpSpPr>
            <a:grpSpLocks/>
          </p:cNvGrpSpPr>
          <p:nvPr/>
        </p:nvGrpSpPr>
        <p:grpSpPr bwMode="auto">
          <a:xfrm>
            <a:off x="6172200" y="4343400"/>
            <a:ext cx="2819400" cy="2286000"/>
            <a:chOff x="2928" y="912"/>
            <a:chExt cx="2400" cy="3264"/>
          </a:xfrm>
        </p:grpSpPr>
        <p:pic>
          <p:nvPicPr>
            <p:cNvPr id="27677" name="Picture 29" descr="4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960"/>
              <a:ext cx="2304" cy="3168"/>
            </a:xfrm>
            <a:prstGeom prst="rect">
              <a:avLst/>
            </a:prstGeom>
            <a:solidFill>
              <a:srgbClr val="000099"/>
            </a:solidFill>
          </p:spPr>
        </p:pic>
        <p:sp>
          <p:nvSpPr>
            <p:cNvPr id="27678" name="Rectangle 30"/>
            <p:cNvSpPr>
              <a:spLocks noChangeArrowheads="1"/>
            </p:cNvSpPr>
            <p:nvPr/>
          </p:nvSpPr>
          <p:spPr bwMode="auto">
            <a:xfrm>
              <a:off x="2928" y="912"/>
              <a:ext cx="2400" cy="3264"/>
            </a:xfrm>
            <a:prstGeom prst="rect">
              <a:avLst/>
            </a:prstGeom>
            <a:noFill/>
            <a:ln w="57150" cmpd="thinThick">
              <a:solidFill>
                <a:srgbClr val="6600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6324600" y="6019800"/>
            <a:ext cx="259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 6: Vợ chồng trẻ </a:t>
            </a:r>
          </a:p>
        </p:txBody>
      </p:sp>
      <p:pic>
        <p:nvPicPr>
          <p:cNvPr id="27681" name="Picture 33" descr="hoc sinh)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343400"/>
            <a:ext cx="27432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228600" y="5867400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Hình 4: Nữ sinh lớp 11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1295400" y="3962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3962400" y="3962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Hình 2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7010400" y="3962400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Hình 3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1219200" y="6491288"/>
            <a:ext cx="144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4114800" y="6491288"/>
            <a:ext cx="144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Hình 5</a:t>
            </a: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7162800" y="6491288"/>
            <a:ext cx="1447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Hình 6</a:t>
            </a:r>
          </a:p>
        </p:txBody>
      </p:sp>
      <p:pic>
        <p:nvPicPr>
          <p:cNvPr id="27" name="Picture 5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0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1" grpId="0"/>
      <p:bldP spid="27662" grpId="0"/>
      <p:bldP spid="27665" grpId="0"/>
      <p:bldP spid="27667" grpId="0"/>
      <p:bldP spid="27679" grpId="0"/>
      <p:bldP spid="276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909" name="Group 6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26859495"/>
              </p:ext>
            </p:extLst>
          </p:nvPr>
        </p:nvGraphicFramePr>
        <p:xfrm>
          <a:off x="457200" y="274638"/>
          <a:ext cx="8229600" cy="612616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niên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trưởng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thành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Tuổi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già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890" name="Picture 50" descr="hoc sinh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02" y="3810000"/>
            <a:ext cx="2586446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95" name="Picture 55" descr="hoc-sinh-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59847"/>
            <a:ext cx="2590800" cy="2385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901" name="Group 61"/>
          <p:cNvGrpSpPr>
            <a:grpSpLocks/>
          </p:cNvGrpSpPr>
          <p:nvPr/>
        </p:nvGrpSpPr>
        <p:grpSpPr bwMode="auto">
          <a:xfrm>
            <a:off x="3329940" y="1159846"/>
            <a:ext cx="2613660" cy="2421553"/>
            <a:chOff x="2928" y="912"/>
            <a:chExt cx="2400" cy="3264"/>
          </a:xfrm>
        </p:grpSpPr>
        <p:pic>
          <p:nvPicPr>
            <p:cNvPr id="35902" name="Picture 62" descr="4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6" y="960"/>
              <a:ext cx="2304" cy="3168"/>
            </a:xfrm>
            <a:prstGeom prst="rect">
              <a:avLst/>
            </a:prstGeom>
            <a:solidFill>
              <a:srgbClr val="000099"/>
            </a:solidFill>
          </p:spPr>
        </p:pic>
        <p:sp>
          <p:nvSpPr>
            <p:cNvPr id="35903" name="Rectangle 63"/>
            <p:cNvSpPr>
              <a:spLocks noChangeArrowheads="1"/>
            </p:cNvSpPr>
            <p:nvPr/>
          </p:nvSpPr>
          <p:spPr bwMode="auto">
            <a:xfrm>
              <a:off x="2928" y="912"/>
              <a:ext cx="2400" cy="3264"/>
            </a:xfrm>
            <a:prstGeom prst="rect">
              <a:avLst/>
            </a:prstGeom>
            <a:noFill/>
            <a:ln w="57150" cmpd="thinThick">
              <a:solidFill>
                <a:srgbClr val="6600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35904" name="Picture 64" descr="thanh nien t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71900"/>
            <a:ext cx="25908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905" name="Picture 65" descr="cu gia t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9297" y="1110884"/>
            <a:ext cx="2561303" cy="2341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906" name="Picture 66" descr="cu gia danh cau lo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790335"/>
            <a:ext cx="2590800" cy="251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910" name="Text Box 70"/>
          <p:cNvSpPr txBox="1">
            <a:spLocks noChangeArrowheads="1"/>
          </p:cNvSpPr>
          <p:nvPr/>
        </p:nvSpPr>
        <p:spPr bwMode="auto">
          <a:xfrm>
            <a:off x="533400" y="32766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</a:p>
        </p:txBody>
      </p:sp>
      <p:sp>
        <p:nvSpPr>
          <p:cNvPr id="35911" name="Text Box 71"/>
          <p:cNvSpPr txBox="1">
            <a:spLocks noChangeArrowheads="1"/>
          </p:cNvSpPr>
          <p:nvPr/>
        </p:nvSpPr>
        <p:spPr bwMode="auto">
          <a:xfrm>
            <a:off x="609600" y="60960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4</a:t>
            </a:r>
          </a:p>
        </p:txBody>
      </p:sp>
      <p:sp>
        <p:nvSpPr>
          <p:cNvPr id="35912" name="Text Box 72"/>
          <p:cNvSpPr txBox="1">
            <a:spLocks noChangeArrowheads="1"/>
          </p:cNvSpPr>
          <p:nvPr/>
        </p:nvSpPr>
        <p:spPr bwMode="auto">
          <a:xfrm>
            <a:off x="3276600" y="3200400"/>
            <a:ext cx="114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6</a:t>
            </a:r>
          </a:p>
        </p:txBody>
      </p:sp>
      <p:sp>
        <p:nvSpPr>
          <p:cNvPr id="35913" name="Text Box 73"/>
          <p:cNvSpPr txBox="1">
            <a:spLocks noChangeArrowheads="1"/>
          </p:cNvSpPr>
          <p:nvPr/>
        </p:nvSpPr>
        <p:spPr bwMode="auto">
          <a:xfrm>
            <a:off x="3276600" y="60960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 5</a:t>
            </a:r>
          </a:p>
        </p:txBody>
      </p:sp>
      <p:sp>
        <p:nvSpPr>
          <p:cNvPr id="35914" name="Text Box 74"/>
          <p:cNvSpPr txBox="1">
            <a:spLocks noChangeArrowheads="1"/>
          </p:cNvSpPr>
          <p:nvPr/>
        </p:nvSpPr>
        <p:spPr bwMode="auto">
          <a:xfrm>
            <a:off x="6096000" y="32766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</a:p>
        </p:txBody>
      </p:sp>
      <p:sp>
        <p:nvSpPr>
          <p:cNvPr id="35915" name="Text Box 75"/>
          <p:cNvSpPr txBox="1">
            <a:spLocks noChangeArrowheads="1"/>
          </p:cNvSpPr>
          <p:nvPr/>
        </p:nvSpPr>
        <p:spPr bwMode="auto">
          <a:xfrm>
            <a:off x="5943600" y="60198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 3</a:t>
            </a:r>
          </a:p>
        </p:txBody>
      </p:sp>
    </p:spTree>
    <p:extLst>
      <p:ext uri="{BB962C8B-B14F-4D97-AF65-F5344CB8AC3E}">
        <p14:creationId xmlns:p14="http://schemas.microsoft.com/office/powerpoint/2010/main" val="80906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5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5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5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35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3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3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0" grpId="0"/>
      <p:bldP spid="35911" grpId="0"/>
      <p:bldP spid="35912" grpId="0"/>
      <p:bldP spid="35913" grpId="0"/>
      <p:bldP spid="35914" grpId="0"/>
      <p:bldP spid="359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6" name="Group 36"/>
          <p:cNvGrpSpPr>
            <a:grpSpLocks/>
          </p:cNvGrpSpPr>
          <p:nvPr/>
        </p:nvGrpSpPr>
        <p:grpSpPr bwMode="auto">
          <a:xfrm>
            <a:off x="152400" y="1066800"/>
            <a:ext cx="8991600" cy="5410200"/>
            <a:chOff x="96" y="912"/>
            <a:chExt cx="5664" cy="3408"/>
          </a:xfrm>
        </p:grpSpPr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192" y="1584"/>
              <a:ext cx="96" cy="2736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5553" y="1584"/>
              <a:ext cx="111" cy="2736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7" name="Rectangle 7"/>
            <p:cNvSpPr>
              <a:spLocks noChangeArrowheads="1"/>
            </p:cNvSpPr>
            <p:nvPr/>
          </p:nvSpPr>
          <p:spPr bwMode="auto">
            <a:xfrm>
              <a:off x="1536" y="912"/>
              <a:ext cx="96" cy="76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4176" y="912"/>
              <a:ext cx="96" cy="768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rot="-5400000">
              <a:off x="2869" y="-517"/>
              <a:ext cx="74" cy="3219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rot="-5400000">
              <a:off x="2869" y="-85"/>
              <a:ext cx="74" cy="3219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rot="-5400000">
              <a:off x="2891" y="-1115"/>
              <a:ext cx="74" cy="5664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rot="-5400000">
              <a:off x="2893" y="1331"/>
              <a:ext cx="69" cy="5664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990600" y="-381000"/>
            <a:ext cx="746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990600" y="6096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TUỔI VỊ THÀNH NIÊN ĐẾN TUỔI GIÀ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1905000" y="1371600"/>
            <a:ext cx="533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 LUẬN </a:t>
            </a: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685800" y="2514600"/>
            <a:ext cx="78486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rối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nhược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7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3841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1741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0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90600" y="-381000"/>
            <a:ext cx="7467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990600" y="6096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TUỔI VỊ THÀNH NIÊN ĐẾN TUỔI GIÀ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609600" y="12192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609600" y="1676400"/>
            <a:ext cx="800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ở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ở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31789" name="Group 4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125229169"/>
              </p:ext>
            </p:extLst>
          </p:nvPr>
        </p:nvGraphicFramePr>
        <p:xfrm>
          <a:off x="533400" y="2057400"/>
          <a:ext cx="8008938" cy="2789238"/>
        </p:xfrm>
        <a:graphic>
          <a:graphicData uri="http://schemas.openxmlformats.org/drawingml/2006/table">
            <a:tbl>
              <a:tblPr/>
              <a:tblGrid>
                <a:gridCol w="1871663"/>
                <a:gridCol w="61372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Tuổi vị thành niên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Tuổi trưởng thành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Tuổi già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2438400" y="25146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1-Đánh dấu sự phát triển cả về mặt sinh học và xã hội. Chịu trách nhiệm với bản thân, gia đình…</a:t>
            </a:r>
          </a:p>
        </p:txBody>
      </p:sp>
      <p:sp>
        <p:nvSpPr>
          <p:cNvPr id="31778" name="Text Box 34"/>
          <p:cNvSpPr txBox="1">
            <a:spLocks noChangeArrowheads="1"/>
          </p:cNvSpPr>
          <p:nvPr/>
        </p:nvSpPr>
        <p:spPr bwMode="auto">
          <a:xfrm>
            <a:off x="2438400" y="34290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2-Cơ thể dần suy yếu, chức năng hoạt động của các cơ quan giảm dần.</a:t>
            </a:r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2438400" y="4267200"/>
            <a:ext cx="601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3-Giai đoạn chuyển tiếp từ trẻ con thành người lớn.</a:t>
            </a:r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457200" y="4876800"/>
            <a:ext cx="800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0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“Con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giai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?”</a:t>
            </a:r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762000" y="57912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A- 4 giai đoạn</a:t>
            </a:r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3276600" y="57912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B- 5 giai đoạn</a:t>
            </a:r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5791200" y="5791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C- 6 giai đoạn</a:t>
            </a:r>
          </a:p>
        </p:txBody>
      </p:sp>
      <p:graphicFrame>
        <p:nvGraphicFramePr>
          <p:cNvPr id="31790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241222"/>
              </p:ext>
            </p:extLst>
          </p:nvPr>
        </p:nvGraphicFramePr>
        <p:xfrm>
          <a:off x="533400" y="2057400"/>
          <a:ext cx="8008938" cy="2789238"/>
        </p:xfrm>
        <a:graphic>
          <a:graphicData uri="http://schemas.openxmlformats.org/drawingml/2006/table">
            <a:tbl>
              <a:tblPr/>
              <a:tblGrid>
                <a:gridCol w="1871663"/>
                <a:gridCol w="6137275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07" name="Text Box 63"/>
          <p:cNvSpPr txBox="1">
            <a:spLocks noChangeArrowheads="1"/>
          </p:cNvSpPr>
          <p:nvPr/>
        </p:nvSpPr>
        <p:spPr bwMode="auto">
          <a:xfrm>
            <a:off x="2438400" y="2514600"/>
            <a:ext cx="594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-Đánh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31813" name="Line 69"/>
          <p:cNvSpPr>
            <a:spLocks noChangeShapeType="1"/>
          </p:cNvSpPr>
          <p:nvPr/>
        </p:nvSpPr>
        <p:spPr bwMode="auto">
          <a:xfrm flipV="1">
            <a:off x="1752600" y="3810000"/>
            <a:ext cx="762000" cy="6096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14" name="Line 70"/>
          <p:cNvSpPr>
            <a:spLocks noChangeShapeType="1"/>
          </p:cNvSpPr>
          <p:nvPr/>
        </p:nvSpPr>
        <p:spPr bwMode="auto">
          <a:xfrm>
            <a:off x="1905000" y="2971800"/>
            <a:ext cx="609600" cy="17526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15" name="Line 71"/>
          <p:cNvSpPr>
            <a:spLocks noChangeShapeType="1"/>
          </p:cNvSpPr>
          <p:nvPr/>
        </p:nvSpPr>
        <p:spPr bwMode="auto">
          <a:xfrm flipV="1">
            <a:off x="1905000" y="3200400"/>
            <a:ext cx="914400" cy="685800"/>
          </a:xfrm>
          <a:prstGeom prst="line">
            <a:avLst/>
          </a:prstGeom>
          <a:noFill/>
          <a:ln w="28575">
            <a:solidFill>
              <a:srgbClr val="FF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816" name="Text Box 72"/>
          <p:cNvSpPr txBox="1">
            <a:spLocks noChangeArrowheads="1"/>
          </p:cNvSpPr>
          <p:nvPr/>
        </p:nvSpPr>
        <p:spPr bwMode="auto">
          <a:xfrm>
            <a:off x="5791200" y="5791200"/>
            <a:ext cx="175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C- 6 giai đoạn</a:t>
            </a:r>
          </a:p>
        </p:txBody>
      </p:sp>
      <p:pic>
        <p:nvPicPr>
          <p:cNvPr id="2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886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1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1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3" dur="20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8" dur="2000"/>
                                        <p:tgtEl>
                                          <p:spTgt spid="3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31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3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/>
      <p:bldP spid="31752" grpId="0"/>
      <p:bldP spid="31777" grpId="0"/>
      <p:bldP spid="31778" grpId="0"/>
      <p:bldP spid="31779" grpId="0"/>
      <p:bldP spid="31784" grpId="0"/>
      <p:bldP spid="31785" grpId="0"/>
      <p:bldP spid="31786" grpId="0"/>
      <p:bldP spid="31787" grpId="0"/>
      <p:bldP spid="31807" grpId="0"/>
      <p:bldP spid="31813" grpId="0" animBg="1"/>
      <p:bldP spid="31814" grpId="0" animBg="1"/>
      <p:bldP spid="31815" grpId="0" animBg="1"/>
      <p:bldP spid="318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71&quot;&gt;&lt;/object&gt;&lt;object type=&quot;2&quot; unique_id=&quot;10072&quot;&gt;&lt;object type=&quot;3&quot; unique_id=&quot;10073&quot;&gt;&lt;property id=&quot;20148&quot; value=&quot;5&quot;/&gt;&lt;property id=&quot;20300&quot; value=&quot;Slide 1&quot;/&gt;&lt;property id=&quot;20307&quot; value=&quot;257&quot;/&gt;&lt;/object&gt;&lt;object type=&quot;3&quot; unique_id=&quot;10074&quot;&gt;&lt;property id=&quot;20148&quot; value=&quot;5&quot;/&gt;&lt;property id=&quot;20300&quot; value=&quot;Slide 2&quot;/&gt;&lt;property id=&quot;20307&quot; value=&quot;258&quot;/&gt;&lt;/object&gt;&lt;object type=&quot;3&quot; unique_id=&quot;10075&quot;&gt;&lt;property id=&quot;20148&quot; value=&quot;5&quot;/&gt;&lt;property id=&quot;20300&quot; value=&quot;Slide 3&quot;/&gt;&lt;property id=&quot;20307&quot; value=&quot;259&quot;/&gt;&lt;/object&gt;&lt;object type=&quot;3&quot; unique_id=&quot;10076&quot;&gt;&lt;property id=&quot;20148&quot; value=&quot;5&quot;/&gt;&lt;property id=&quot;20300&quot; value=&quot;Slide 4&quot;/&gt;&lt;property id=&quot;20307&quot; value=&quot;261&quot;/&gt;&lt;/object&gt;&lt;object type=&quot;3&quot; unique_id=&quot;10077&quot;&gt;&lt;property id=&quot;20148&quot; value=&quot;5&quot;/&gt;&lt;property id=&quot;20300&quot; value=&quot;Slide 5&quot;/&gt;&lt;property id=&quot;20307&quot; value=&quot;262&quot;/&gt;&lt;/object&gt;&lt;object type=&quot;3&quot; unique_id=&quot;10078&quot;&gt;&lt;property id=&quot;20148&quot; value=&quot;5&quot;/&gt;&lt;property id=&quot;20300&quot; value=&quot;Slide 6&quot;/&gt;&lt;property id=&quot;20307&quot; value=&quot;263&quot;/&gt;&lt;/object&gt;&lt;object type=&quot;3&quot; unique_id=&quot;10079&quot;&gt;&lt;property id=&quot;20148&quot; value=&quot;5&quot;/&gt;&lt;property id=&quot;20300&quot; value=&quot;Slide 7&quot;/&gt;&lt;property id=&quot;20307&quot; value=&quot;264&quot;/&gt;&lt;/object&gt;&lt;object type=&quot;3&quot; unique_id=&quot;10080&quot;&gt;&lt;property id=&quot;20148&quot; value=&quot;5&quot;/&gt;&lt;property id=&quot;20300&quot; value=&quot;Slide 8&quot;/&gt;&lt;property id=&quot;20307&quot; value=&quot;265&quot;/&gt;&lt;/object&gt;&lt;object type=&quot;3&quot; unique_id=&quot;10081&quot;&gt;&lt;property id=&quot;20148&quot; value=&quot;5&quot;/&gt;&lt;property id=&quot;20300&quot; value=&quot;Slide 9&quot;/&gt;&lt;property id=&quot;20307&quot; value=&quot;266&quot;/&gt;&lt;/object&gt;&lt;object type=&quot;3&quot; unique_id=&quot;10082&quot;&gt;&lt;property id=&quot;20148&quot; value=&quot;5&quot;/&gt;&lt;property id=&quot;20300&quot; value=&quot;Slide 10&quot;/&gt;&lt;property id=&quot;20307&quot; value=&quot;26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835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THAMB</cp:lastModifiedBy>
  <cp:revision>2</cp:revision>
  <dcterms:created xsi:type="dcterms:W3CDTF">2016-09-21T03:27:22Z</dcterms:created>
  <dcterms:modified xsi:type="dcterms:W3CDTF">2016-09-21T03:45:38Z</dcterms:modified>
</cp:coreProperties>
</file>